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3" r:id="rId7"/>
    <p:sldId id="264" r:id="rId8"/>
    <p:sldId id="265" r:id="rId9"/>
    <p:sldId id="266" r:id="rId10"/>
    <p:sldId id="267" r:id="rId11"/>
    <p:sldId id="275" r:id="rId12"/>
    <p:sldId id="276" r:id="rId13"/>
    <p:sldId id="271"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B2F9F77-DB37-494D-9111-44FF9E21BA04}" type="datetimeFigureOut">
              <a:rPr lang="en-US" smtClean="0"/>
              <a:t>12/21/2021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B50F27F-A0BE-4238-977C-4D0F700EEA75}"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US" dirty="0"/>
            </a:p>
          </p:txBody>
        </p:sp>
      </p:grpSp>
    </p:spTree>
    <p:extLst>
      <p:ext uri="{BB962C8B-B14F-4D97-AF65-F5344CB8AC3E}">
        <p14:creationId xmlns:p14="http://schemas.microsoft.com/office/powerpoint/2010/main" val="700499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2F9F77-DB37-494D-9111-44FF9E21BA04}"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0F27F-A0BE-4238-977C-4D0F700EEA75}" type="slidenum">
              <a:rPr lang="en-US" smtClean="0"/>
              <a:t>‹#›</a:t>
            </a:fld>
            <a:endParaRPr lang="en-US"/>
          </a:p>
        </p:txBody>
      </p:sp>
    </p:spTree>
    <p:extLst>
      <p:ext uri="{BB962C8B-B14F-4D97-AF65-F5344CB8AC3E}">
        <p14:creationId xmlns:p14="http://schemas.microsoft.com/office/powerpoint/2010/main" val="233020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2F9F77-DB37-494D-9111-44FF9E21BA04}"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0F27F-A0BE-4238-977C-4D0F700EEA75}" type="slidenum">
              <a:rPr lang="en-US" smtClean="0"/>
              <a:t>‹#›</a:t>
            </a:fld>
            <a:endParaRPr lang="en-US"/>
          </a:p>
        </p:txBody>
      </p:sp>
    </p:spTree>
    <p:extLst>
      <p:ext uri="{BB962C8B-B14F-4D97-AF65-F5344CB8AC3E}">
        <p14:creationId xmlns:p14="http://schemas.microsoft.com/office/powerpoint/2010/main" val="3330414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2F9F77-DB37-494D-9111-44FF9E21BA04}"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0F27F-A0BE-4238-977C-4D0F700EEA75}" type="slidenum">
              <a:rPr lang="en-US" smtClean="0"/>
              <a:t>‹#›</a:t>
            </a:fld>
            <a:endParaRPr lang="en-US"/>
          </a:p>
        </p:txBody>
      </p:sp>
    </p:spTree>
    <p:extLst>
      <p:ext uri="{BB962C8B-B14F-4D97-AF65-F5344CB8AC3E}">
        <p14:creationId xmlns:p14="http://schemas.microsoft.com/office/powerpoint/2010/main" val="773418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B2F9F77-DB37-494D-9111-44FF9E21BA04}" type="datetimeFigureOut">
              <a:rPr lang="en-US" smtClean="0"/>
              <a:t>12/21/2021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B50F27F-A0BE-4238-977C-4D0F700EEA75}"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9006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2F9F77-DB37-494D-9111-44FF9E21BA04}"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50F27F-A0BE-4238-977C-4D0F700EEA75}" type="slidenum">
              <a:rPr lang="en-US" smtClean="0"/>
              <a:t>‹#›</a:t>
            </a:fld>
            <a:endParaRPr lang="en-US"/>
          </a:p>
        </p:txBody>
      </p:sp>
    </p:spTree>
    <p:extLst>
      <p:ext uri="{BB962C8B-B14F-4D97-AF65-F5344CB8AC3E}">
        <p14:creationId xmlns:p14="http://schemas.microsoft.com/office/powerpoint/2010/main" val="409282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2F9F77-DB37-494D-9111-44FF9E21BA04}"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50F27F-A0BE-4238-977C-4D0F700EEA75}" type="slidenum">
              <a:rPr lang="en-US" smtClean="0"/>
              <a:t>‹#›</a:t>
            </a:fld>
            <a:endParaRPr lang="en-US"/>
          </a:p>
        </p:txBody>
      </p:sp>
    </p:spTree>
    <p:extLst>
      <p:ext uri="{BB962C8B-B14F-4D97-AF65-F5344CB8AC3E}">
        <p14:creationId xmlns:p14="http://schemas.microsoft.com/office/powerpoint/2010/main" val="314025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2F9F77-DB37-494D-9111-44FF9E21BA04}"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50F27F-A0BE-4238-977C-4D0F700EEA75}" type="slidenum">
              <a:rPr lang="en-US" smtClean="0"/>
              <a:t>‹#›</a:t>
            </a:fld>
            <a:endParaRPr lang="en-US"/>
          </a:p>
        </p:txBody>
      </p:sp>
    </p:spTree>
    <p:extLst>
      <p:ext uri="{BB962C8B-B14F-4D97-AF65-F5344CB8AC3E}">
        <p14:creationId xmlns:p14="http://schemas.microsoft.com/office/powerpoint/2010/main" val="112027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F9F77-DB37-494D-9111-44FF9E21BA04}"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50F27F-A0BE-4238-977C-4D0F700EEA75}" type="slidenum">
              <a:rPr lang="en-US" smtClean="0"/>
              <a:t>‹#›</a:t>
            </a:fld>
            <a:endParaRPr lang="en-US"/>
          </a:p>
        </p:txBody>
      </p:sp>
    </p:spTree>
    <p:extLst>
      <p:ext uri="{BB962C8B-B14F-4D97-AF65-F5344CB8AC3E}">
        <p14:creationId xmlns:p14="http://schemas.microsoft.com/office/powerpoint/2010/main" val="65893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B2F9F77-DB37-494D-9111-44FF9E21BA04}" type="datetimeFigureOut">
              <a:rPr lang="en-US" smtClean="0"/>
              <a:t>12/21/2021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B50F27F-A0BE-4238-977C-4D0F700EEA7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2041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B2F9F77-DB37-494D-9111-44FF9E21BA04}" type="datetimeFigureOut">
              <a:rPr lang="en-US" smtClean="0"/>
              <a:t>12/21/2021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B50F27F-A0BE-4238-977C-4D0F700EEA7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876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B2F9F77-DB37-494D-9111-44FF9E21BA04}" type="datetimeFigureOut">
              <a:rPr lang="en-US" smtClean="0"/>
              <a:t>12/21/2021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B50F27F-A0BE-4238-977C-4D0F700EEA75}"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08585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09901" y="1708243"/>
            <a:ext cx="5931533" cy="2554545"/>
          </a:xfrm>
          <a:prstGeom prst="rect">
            <a:avLst/>
          </a:prstGeom>
          <a:noFill/>
        </p:spPr>
        <p:txBody>
          <a:bodyPr wrap="square" rtlCol="0">
            <a:spAutoFit/>
          </a:bodyPr>
          <a:lstStyle>
            <a:defPPr>
              <a:defRPr lang="en-US"/>
            </a:defPPr>
            <a:lvl1pPr marL="342900" indent="-342900" algn="r" rtl="1">
              <a:buFont typeface="Wingdings" panose="05000000000000000000" pitchFamily="2" charset="2"/>
              <a:buChar char="§"/>
              <a:defRPr sz="1600">
                <a:latin typeface="Helvetica"/>
                <a:cs typeface="B Yekan" panose="00000400000000000000" pitchFamily="2" charset="-78"/>
              </a:defRPr>
            </a:lvl1pPr>
          </a:lstStyle>
          <a:p>
            <a:pPr marL="0" indent="0" algn="ctr">
              <a:buNone/>
            </a:pPr>
            <a:r>
              <a:rPr lang="fa-IR" sz="2400" dirty="0">
                <a:cs typeface="B Koodak" panose="00000700000000000000" pitchFamily="2" charset="-78"/>
              </a:rPr>
              <a:t>راهنمای اطلاعات مورد نیاز برای ارائه به سرمایه‌گذار</a:t>
            </a:r>
          </a:p>
          <a:p>
            <a:pPr marL="0" indent="0" algn="ctr">
              <a:buNone/>
            </a:pPr>
            <a:r>
              <a:rPr lang="fa-IR" sz="1700" dirty="0">
                <a:cs typeface="B Koodak" panose="00000700000000000000" pitchFamily="2" charset="-78"/>
              </a:rPr>
              <a:t>دوست عزیز ، این ساختار برای اطلاع شما از مطالب مهم و مورد نظر در جلسه ارائه ایده ، محصول و کسب و کار در اختیار شما قرار گرفته است. رعایت شکل کلی و طرح اهمیتی ندارد ، اما سرفصل ها و محتوی باید شامل بخش های مورد نظر که در این اسلاید ها اعلام شده باشد. </a:t>
            </a:r>
          </a:p>
          <a:p>
            <a:pPr marL="0" indent="0" algn="ctr">
              <a:buNone/>
            </a:pPr>
            <a:r>
              <a:rPr lang="fa-IR" sz="1700" dirty="0">
                <a:cs typeface="B Koodak" panose="00000700000000000000" pitchFamily="2" charset="-78"/>
              </a:rPr>
              <a:t>طراحی ساختار و رنگ آمیزی و نحوه ارائه اسلاید ها به خلاقیت و توانمندی و سیاست های ارائه شما بستگی دارد.</a:t>
            </a:r>
          </a:p>
          <a:p>
            <a:pPr marL="0" indent="0" algn="ctr">
              <a:buNone/>
            </a:pPr>
            <a:endParaRPr lang="fa-IR" sz="1700" dirty="0">
              <a:cs typeface="B Koodak" panose="00000700000000000000" pitchFamily="2" charset="-78"/>
            </a:endParaRPr>
          </a:p>
          <a:p>
            <a:pPr marL="0" indent="0" algn="ctr">
              <a:buNone/>
            </a:pPr>
            <a:endParaRPr lang="fa-IR" sz="1700" dirty="0">
              <a:cs typeface="B Koodak" panose="00000700000000000000" pitchFamily="2" charset="-78"/>
            </a:endParaRPr>
          </a:p>
        </p:txBody>
      </p:sp>
      <p:pic>
        <p:nvPicPr>
          <p:cNvPr id="2" name="Picture 1">
            <a:extLst>
              <a:ext uri="{FF2B5EF4-FFF2-40B4-BE49-F238E27FC236}">
                <a16:creationId xmlns:a16="http://schemas.microsoft.com/office/drawing/2014/main" id="{E76766C5-0279-4156-8E7A-3876F41DC9EC}"/>
              </a:ext>
            </a:extLst>
          </p:cNvPr>
          <p:cNvPicPr>
            <a:picLocks noChangeAspect="1"/>
          </p:cNvPicPr>
          <p:nvPr/>
        </p:nvPicPr>
        <p:blipFill>
          <a:blip r:embed="rId2"/>
          <a:stretch>
            <a:fillRect/>
          </a:stretch>
        </p:blipFill>
        <p:spPr>
          <a:xfrm>
            <a:off x="8521148" y="231868"/>
            <a:ext cx="3061252" cy="1476375"/>
          </a:xfrm>
          <a:prstGeom prst="rect">
            <a:avLst/>
          </a:prstGeom>
        </p:spPr>
      </p:pic>
    </p:spTree>
    <p:extLst>
      <p:ext uri="{BB962C8B-B14F-4D97-AF65-F5344CB8AC3E}">
        <p14:creationId xmlns:p14="http://schemas.microsoft.com/office/powerpoint/2010/main" val="22417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932539" y="152293"/>
            <a:ext cx="4497290"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rgbClr val="002060"/>
                </a:solidFill>
              </a:rPr>
              <a:t>مدل درآمدی کسب و کار</a:t>
            </a:r>
            <a:endParaRPr lang="en-GB" sz="2000" dirty="0">
              <a:solidFill>
                <a:srgbClr val="002060"/>
              </a:solidFill>
            </a:endParaRPr>
          </a:p>
        </p:txBody>
      </p:sp>
      <p:cxnSp>
        <p:nvCxnSpPr>
          <p:cNvPr id="6" name="Straight Connector 5"/>
          <p:cNvCxnSpPr/>
          <p:nvPr/>
        </p:nvCxnSpPr>
        <p:spPr>
          <a:xfrm flipH="1">
            <a:off x="1524000" y="152292"/>
            <a:ext cx="4572000"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524000" y="687932"/>
            <a:ext cx="4572000"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5516124" y="1404258"/>
            <a:ext cx="4223657" cy="584775"/>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dirty="0"/>
              <a:t>معرفی مدل کسب و کار و مدل در آمدی</a:t>
            </a:r>
          </a:p>
          <a:p>
            <a:r>
              <a:rPr lang="fa-IR" dirty="0"/>
              <a:t>شمای کلی از جریانات نقدی</a:t>
            </a:r>
          </a:p>
        </p:txBody>
      </p:sp>
    </p:spTree>
    <p:extLst>
      <p:ext uri="{BB962C8B-B14F-4D97-AF65-F5344CB8AC3E}">
        <p14:creationId xmlns:p14="http://schemas.microsoft.com/office/powerpoint/2010/main" val="2139793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61355" y="356902"/>
            <a:ext cx="4497290"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rgbClr val="002060"/>
                </a:solidFill>
              </a:rPr>
              <a:t>زمان بندی برای جذب سرمایه و اهداف تامین مالی </a:t>
            </a:r>
          </a:p>
        </p:txBody>
      </p:sp>
      <p:cxnSp>
        <p:nvCxnSpPr>
          <p:cNvPr id="6" name="Straight Connector 5"/>
          <p:cNvCxnSpPr/>
          <p:nvPr/>
        </p:nvCxnSpPr>
        <p:spPr>
          <a:xfrm flipH="1">
            <a:off x="1524000" y="152292"/>
            <a:ext cx="4572000"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524000" y="1114060"/>
            <a:ext cx="4572000"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5622656" y="1422013"/>
            <a:ext cx="4223657" cy="3785652"/>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dirty="0"/>
              <a:t>در این اسلاید مشخص کنید سرمایه‌ مد نظر چقد می‌باشد؟در جه جاهایی قرار است استفاده گردد؟( برای مثال 30 درصد معادل </a:t>
            </a:r>
            <a:r>
              <a:rPr lang="en-US" dirty="0"/>
              <a:t>X</a:t>
            </a:r>
            <a:r>
              <a:rPr lang="fa-IR" dirty="0"/>
              <a:t> تومان برای بازاریابی در سال اول)</a:t>
            </a:r>
          </a:p>
          <a:p>
            <a:r>
              <a:rPr lang="fa-IR" dirty="0"/>
              <a:t>در این بخش که می‌تواند شامل دو اسلاید باشد، بهتر است که برنامه مالی را ارائه دهید</a:t>
            </a:r>
          </a:p>
          <a:p>
            <a:r>
              <a:rPr lang="fa-IR" dirty="0"/>
              <a:t>برنامه مالی شامل نقطه سر به سر، هزینه جاری و ثابت و مدت زمان برای هزینه کرد سرمایه مورد نیاز به صورت خلاصه ارائه گردد. در صورت نیاز به اطلاعات بیشتر سرمایه گذار، فاینانشیال پلن(ترجیحا فایل اکسل همراه داشته باشید تا در صورت ایهام ارائه گردد) را مورد بررسی موشکافانه قرار می‌دهد.</a:t>
            </a:r>
          </a:p>
          <a:p>
            <a:r>
              <a:rPr lang="fa-IR" dirty="0"/>
              <a:t>در صورتی که پیش فرض هایی در محاسبات خود در نظر گرفتید به آن‌ها اشاره کنید.</a:t>
            </a:r>
          </a:p>
        </p:txBody>
      </p:sp>
    </p:spTree>
    <p:extLst>
      <p:ext uri="{BB962C8B-B14F-4D97-AF65-F5344CB8AC3E}">
        <p14:creationId xmlns:p14="http://schemas.microsoft.com/office/powerpoint/2010/main" val="2677300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252EA1-3528-4FF6-9BBE-80D10C92EC85}"/>
              </a:ext>
            </a:extLst>
          </p:cNvPr>
          <p:cNvPicPr>
            <a:picLocks noChangeAspect="1"/>
          </p:cNvPicPr>
          <p:nvPr/>
        </p:nvPicPr>
        <p:blipFill>
          <a:blip r:embed="rId2"/>
          <a:stretch>
            <a:fillRect/>
          </a:stretch>
        </p:blipFill>
        <p:spPr>
          <a:xfrm>
            <a:off x="837744" y="1222056"/>
            <a:ext cx="10516511" cy="4413887"/>
          </a:xfrm>
          <a:prstGeom prst="rect">
            <a:avLst/>
          </a:prstGeom>
        </p:spPr>
      </p:pic>
      <p:sp>
        <p:nvSpPr>
          <p:cNvPr id="3" name="TextBox 2">
            <a:extLst>
              <a:ext uri="{FF2B5EF4-FFF2-40B4-BE49-F238E27FC236}">
                <a16:creationId xmlns:a16="http://schemas.microsoft.com/office/drawing/2014/main" id="{53F59C96-3301-4752-BE34-46C12843ABD3}"/>
              </a:ext>
            </a:extLst>
          </p:cNvPr>
          <p:cNvSpPr txBox="1"/>
          <p:nvPr/>
        </p:nvSpPr>
        <p:spPr>
          <a:xfrm>
            <a:off x="4366469" y="667219"/>
            <a:ext cx="6807659" cy="369332"/>
          </a:xfrm>
          <a:prstGeom prst="rect">
            <a:avLst/>
          </a:prstGeom>
          <a:noFill/>
        </p:spPr>
        <p:txBody>
          <a:bodyPr wrap="square" rtlCol="0">
            <a:spAutoFit/>
          </a:bodyPr>
          <a:lstStyle/>
          <a:p>
            <a:pPr algn="r" rtl="1">
              <a:defRPr/>
            </a:pPr>
            <a:r>
              <a:rPr lang="fa-IR" dirty="0">
                <a:solidFill>
                  <a:prstClr val="black"/>
                </a:solidFill>
                <a:latin typeface="Shabnam FD" panose="020B0603030804020204" pitchFamily="34" charset="-78"/>
                <a:cs typeface="B Yekan" panose="00000400000000000000" pitchFamily="2" charset="-78"/>
              </a:rPr>
              <a:t>مجوز های مورد نیاز</a:t>
            </a:r>
            <a:endParaRPr lang="en-US" u="sng" dirty="0">
              <a:solidFill>
                <a:srgbClr val="E7E6E6">
                  <a:lumMod val="50000"/>
                </a:srgbClr>
              </a:solidFill>
              <a:latin typeface="Shabnam" panose="020B0603030804020204" pitchFamily="34" charset="-78"/>
              <a:cs typeface="B Yekan" panose="00000400000000000000" pitchFamily="2" charset="-78"/>
            </a:endParaRPr>
          </a:p>
        </p:txBody>
      </p:sp>
    </p:spTree>
    <p:extLst>
      <p:ext uri="{BB962C8B-B14F-4D97-AF65-F5344CB8AC3E}">
        <p14:creationId xmlns:p14="http://schemas.microsoft.com/office/powerpoint/2010/main" val="3085271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0" y="890588"/>
            <a:ext cx="7685088" cy="1483548"/>
          </a:xfrm>
          <a:noFill/>
        </p:spPr>
        <p:txBody>
          <a:bodyPr wrap="square" rtlCol="0">
            <a:spAutoFit/>
          </a:bodyPr>
          <a:lstStyle/>
          <a:p>
            <a:pPr marL="342900" indent="-342900" algn="just" rtl="1">
              <a:buFont typeface="Wingdings" panose="05000000000000000000" pitchFamily="2" charset="2"/>
              <a:buChar char="§"/>
            </a:pPr>
            <a:r>
              <a:rPr lang="fa-IR" sz="1600" dirty="0">
                <a:latin typeface="Helvetica"/>
                <a:cs typeface="B Yekan" panose="00000400000000000000" pitchFamily="2" charset="-78"/>
              </a:rPr>
              <a:t>معرفی اعضای تیم</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تخصص فرد مورد نظر بر اساس وظایف کاری</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سوابق کاری موفق این شخص(در صورت وجود)</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میزان آشنایی اعضای تیم بر حسب ماه یا سال</a:t>
            </a:r>
            <a:endParaRPr lang="en-US" sz="1600" dirty="0">
              <a:latin typeface="Helvetica"/>
              <a:cs typeface="B Yekan" panose="00000400000000000000" pitchFamily="2" charset="-78"/>
            </a:endParaRPr>
          </a:p>
        </p:txBody>
      </p:sp>
      <p:sp>
        <p:nvSpPr>
          <p:cNvPr id="5" name="Title 1"/>
          <p:cNvSpPr txBox="1">
            <a:spLocks/>
          </p:cNvSpPr>
          <p:nvPr/>
        </p:nvSpPr>
        <p:spPr>
          <a:xfrm>
            <a:off x="1874482" y="29646"/>
            <a:ext cx="4573491" cy="839034"/>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pPr rtl="1"/>
            <a:r>
              <a:rPr lang="fa-IR" dirty="0">
                <a:solidFill>
                  <a:srgbClr val="002060"/>
                </a:solidFill>
              </a:rPr>
              <a:t> معرفی تیم و شرح وظایف اعضا</a:t>
            </a:r>
          </a:p>
        </p:txBody>
      </p:sp>
      <p:cxnSp>
        <p:nvCxnSpPr>
          <p:cNvPr id="6" name="Straight Connector 5"/>
          <p:cNvCxnSpPr/>
          <p:nvPr/>
        </p:nvCxnSpPr>
        <p:spPr>
          <a:xfrm flipH="1">
            <a:off x="1524000" y="166806"/>
            <a:ext cx="4572000" cy="0"/>
          </a:xfrm>
          <a:prstGeom prst="line">
            <a:avLst/>
          </a:prstGeom>
          <a:ln w="31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524000" y="702446"/>
            <a:ext cx="4572000" cy="0"/>
          </a:xfrm>
          <a:prstGeom prst="line">
            <a:avLst/>
          </a:prstGeom>
          <a:ln w="3175"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97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8113713" y="1717675"/>
            <a:ext cx="4078287" cy="2155825"/>
          </a:xfrm>
          <a:noFill/>
        </p:spPr>
        <p:txBody>
          <a:bodyPr wrap="square" rtlCol="0">
            <a:spAutoFit/>
          </a:bodyPr>
          <a:lstStyle/>
          <a:p>
            <a:pPr marL="342900" indent="-342900" algn="just" rtl="1">
              <a:buFont typeface="Wingdings" panose="05000000000000000000" pitchFamily="2" charset="2"/>
              <a:buChar char="§"/>
            </a:pPr>
            <a:r>
              <a:rPr lang="fa-IR" sz="1600" dirty="0">
                <a:latin typeface="Helvetica"/>
                <a:cs typeface="B Yekan" panose="00000400000000000000" pitchFamily="2" charset="-78"/>
              </a:rPr>
              <a:t>معرفی شخص حقیقی یا حقوقی</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میزان سرمایه گذاری در طرح ( در صورتیکه رضایت ایشان قبلا کسب شده باشد )</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تجارب قبلی همکاری با ایشان( در صورت وجود)</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تجارب معتبر این سرمایه گذار</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سیاست های سرمایه گذار قبلی در صورت ورود سرمایه گذار جدید</a:t>
            </a:r>
            <a:endParaRPr lang="en-US" sz="1600" dirty="0">
              <a:latin typeface="Helvetica"/>
              <a:cs typeface="B Yekan" panose="00000400000000000000" pitchFamily="2" charset="-78"/>
            </a:endParaRPr>
          </a:p>
        </p:txBody>
      </p:sp>
      <p:sp>
        <p:nvSpPr>
          <p:cNvPr id="5" name="Title 1"/>
          <p:cNvSpPr txBox="1">
            <a:spLocks/>
          </p:cNvSpPr>
          <p:nvPr/>
        </p:nvSpPr>
        <p:spPr>
          <a:xfrm>
            <a:off x="1598710" y="166807"/>
            <a:ext cx="7069041"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rgbClr val="002060"/>
                </a:solidFill>
              </a:rPr>
              <a:t>معرفی سرمایه گذاران و مشارکت کنندگان فعلی </a:t>
            </a:r>
          </a:p>
        </p:txBody>
      </p:sp>
      <p:cxnSp>
        <p:nvCxnSpPr>
          <p:cNvPr id="6" name="Straight Connector 5"/>
          <p:cNvCxnSpPr/>
          <p:nvPr/>
        </p:nvCxnSpPr>
        <p:spPr>
          <a:xfrm flipH="1">
            <a:off x="1524001" y="166806"/>
            <a:ext cx="6734629" cy="0"/>
          </a:xfrm>
          <a:prstGeom prst="line">
            <a:avLst/>
          </a:prstGeom>
          <a:ln w="31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524001" y="702446"/>
            <a:ext cx="6734629" cy="0"/>
          </a:xfrm>
          <a:prstGeom prst="line">
            <a:avLst/>
          </a:prstGeom>
          <a:ln w="3175"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83399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3927475" y="1238250"/>
            <a:ext cx="8264525" cy="2284413"/>
          </a:xfrm>
          <a:noFill/>
        </p:spPr>
        <p:txBody>
          <a:bodyPr wrap="square" rtlCol="0">
            <a:spAutoFit/>
          </a:bodyPr>
          <a:lstStyle/>
          <a:p>
            <a:pPr marL="342900" indent="-342900" algn="just" rtl="1">
              <a:buFont typeface="Wingdings" panose="05000000000000000000" pitchFamily="2" charset="2"/>
              <a:buChar char="§"/>
            </a:pPr>
            <a:endParaRPr lang="fa-IR" sz="1600" dirty="0">
              <a:latin typeface="Helvetica"/>
              <a:cs typeface="B Yekan" panose="00000400000000000000" pitchFamily="2" charset="-78"/>
            </a:endParaRPr>
          </a:p>
          <a:p>
            <a:pPr marL="342900" indent="-342900" algn="just" rtl="1">
              <a:buFont typeface="Wingdings" panose="05000000000000000000" pitchFamily="2" charset="2"/>
              <a:buChar char="§"/>
            </a:pPr>
            <a:r>
              <a:rPr lang="fa-IR" sz="1600" dirty="0">
                <a:latin typeface="Helvetica"/>
                <a:cs typeface="B Yekan" panose="00000400000000000000" pitchFamily="2" charset="-78"/>
              </a:rPr>
              <a:t>تشکر از حضار برای حضور در این ارائه</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آدرس شرکت یا تیم</a:t>
            </a:r>
          </a:p>
          <a:p>
            <a:pPr marL="342900" indent="-342900" algn="just" rtl="1">
              <a:buFont typeface="Wingdings" panose="05000000000000000000" pitchFamily="2" charset="2"/>
              <a:buChar char="§"/>
            </a:pPr>
            <a:r>
              <a:rPr lang="fa-IR" sz="1600" dirty="0">
                <a:latin typeface="Helvetica"/>
                <a:cs typeface="B Yekan" panose="00000400000000000000" pitchFamily="2" charset="-78"/>
              </a:rPr>
              <a:t>ایمیل و تلفن سخنگو و ارایه دهنده جهت ارتباطات بعدی(فقط یک نفر به عنوان رابط گروه وجود داشته باشد )</a:t>
            </a:r>
          </a:p>
          <a:p>
            <a:pPr marL="342900" indent="-342900" algn="just" rtl="1">
              <a:buFont typeface="Wingdings" panose="05000000000000000000" pitchFamily="2" charset="2"/>
              <a:buChar char="§"/>
            </a:pPr>
            <a:endParaRPr lang="fa-IR" sz="1600" dirty="0">
              <a:latin typeface="Helvetica"/>
              <a:cs typeface="B Yekan" panose="00000400000000000000" pitchFamily="2" charset="-78"/>
            </a:endParaRPr>
          </a:p>
          <a:p>
            <a:pPr marL="342900" indent="-342900" algn="just" rtl="1">
              <a:buFont typeface="Wingdings" panose="05000000000000000000" pitchFamily="2" charset="2"/>
              <a:buChar char="§"/>
            </a:pPr>
            <a:r>
              <a:rPr lang="fa-IR" sz="1600" dirty="0">
                <a:latin typeface="Helvetica"/>
                <a:cs typeface="B Yekan" panose="00000400000000000000" pitchFamily="2" charset="-78"/>
              </a:rPr>
              <a:t>در خواست ارایه فید بک جهت حفظ ارتباط در آینده.</a:t>
            </a:r>
          </a:p>
        </p:txBody>
      </p:sp>
      <p:sp>
        <p:nvSpPr>
          <p:cNvPr id="5" name="Title 1"/>
          <p:cNvSpPr txBox="1">
            <a:spLocks/>
          </p:cNvSpPr>
          <p:nvPr/>
        </p:nvSpPr>
        <p:spPr>
          <a:xfrm>
            <a:off x="684313" y="166807"/>
            <a:ext cx="4497290"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rgbClr val="002060"/>
                </a:solidFill>
              </a:rPr>
              <a:t>اسلاید پایانی </a:t>
            </a:r>
            <a:endParaRPr lang="en-US" dirty="0">
              <a:solidFill>
                <a:srgbClr val="002060"/>
              </a:solidFill>
            </a:endParaRPr>
          </a:p>
        </p:txBody>
      </p:sp>
      <p:cxnSp>
        <p:nvCxnSpPr>
          <p:cNvPr id="6" name="Straight Connector 5"/>
          <p:cNvCxnSpPr/>
          <p:nvPr/>
        </p:nvCxnSpPr>
        <p:spPr>
          <a:xfrm flipH="1">
            <a:off x="1524000" y="166806"/>
            <a:ext cx="2804236" cy="0"/>
          </a:xfrm>
          <a:prstGeom prst="line">
            <a:avLst/>
          </a:prstGeom>
          <a:ln w="3175"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524000" y="702446"/>
            <a:ext cx="2804236" cy="0"/>
          </a:xfrm>
          <a:prstGeom prst="line">
            <a:avLst/>
          </a:prstGeom>
          <a:ln w="3175"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8319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noAutofit/>
          </a:bodyPr>
          <a:lstStyle/>
          <a:p>
            <a:pPr algn="ctr"/>
            <a:r>
              <a:rPr lang="fa-IR" sz="3000" dirty="0">
                <a:solidFill>
                  <a:schemeClr val="bg1">
                    <a:lumMod val="95000"/>
                  </a:schemeClr>
                </a:solidFill>
                <a:latin typeface="Helvetica"/>
                <a:cs typeface="B Titr" panose="00000700000000000000" pitchFamily="2" charset="-78"/>
              </a:rPr>
              <a:t>فرمت استاندارد ارائه اولیه </a:t>
            </a:r>
            <a:br>
              <a:rPr lang="fa-IR" sz="3000" dirty="0">
                <a:solidFill>
                  <a:schemeClr val="bg1">
                    <a:lumMod val="95000"/>
                  </a:schemeClr>
                </a:solidFill>
                <a:latin typeface="Helvetica"/>
                <a:cs typeface="B Titr" panose="00000700000000000000" pitchFamily="2" charset="-78"/>
              </a:rPr>
            </a:br>
            <a:r>
              <a:rPr lang="en-US" sz="3000" dirty="0">
                <a:solidFill>
                  <a:schemeClr val="bg1">
                    <a:lumMod val="95000"/>
                  </a:schemeClr>
                </a:solidFill>
                <a:latin typeface="Helvetica"/>
                <a:cs typeface="B Titr" panose="00000700000000000000" pitchFamily="2" charset="-78"/>
              </a:rPr>
              <a:t>Pitch-Deck</a:t>
            </a:r>
          </a:p>
        </p:txBody>
      </p:sp>
      <p:sp>
        <p:nvSpPr>
          <p:cNvPr id="12" name="TextBox 11"/>
          <p:cNvSpPr txBox="1"/>
          <p:nvPr/>
        </p:nvSpPr>
        <p:spPr>
          <a:xfrm>
            <a:off x="5813681" y="1466925"/>
            <a:ext cx="4442200" cy="5355312"/>
          </a:xfrm>
          <a:prstGeom prst="rect">
            <a:avLst/>
          </a:prstGeom>
          <a:noFill/>
        </p:spPr>
        <p:txBody>
          <a:bodyPr wrap="square" rtlCol="0">
            <a:spAutoFit/>
          </a:bodyPr>
          <a:lstStyle/>
          <a:p>
            <a:pPr marL="342900" indent="-342900" algn="r" rtl="1">
              <a:buFont typeface="Wingdings" panose="05000000000000000000" pitchFamily="2" charset="2"/>
              <a:buChar char="§"/>
            </a:pPr>
            <a:r>
              <a:rPr lang="fa-IR" dirty="0">
                <a:latin typeface="Helvetica"/>
                <a:cs typeface="B Koodak" panose="00000700000000000000" pitchFamily="2" charset="-78"/>
              </a:rPr>
              <a:t>فهرست :</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عنوان و نام استارتاپ</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شرح کسب و کار </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مساله‌یی که موجب طرح این ایده شده است</a:t>
            </a:r>
            <a:r>
              <a:rPr lang="en-GB" dirty="0">
                <a:latin typeface="Helvetica"/>
                <a:cs typeface="B Koodak" panose="00000700000000000000" pitchFamily="2" charset="-78"/>
              </a:rPr>
              <a:t> </a:t>
            </a:r>
          </a:p>
          <a:p>
            <a:pPr marL="800100" lvl="1" indent="-342900" algn="r" rtl="1">
              <a:buFont typeface="Wingdings" panose="05000000000000000000" pitchFamily="2" charset="2"/>
              <a:buChar char="§"/>
            </a:pPr>
            <a:r>
              <a:rPr lang="fa-IR" dirty="0">
                <a:latin typeface="Helvetica"/>
                <a:cs typeface="B Koodak" panose="00000700000000000000" pitchFamily="2" charset="-78"/>
              </a:rPr>
              <a:t>راه حل مساله مطروح شده</a:t>
            </a:r>
          </a:p>
          <a:p>
            <a:pPr marL="800100" lvl="1" indent="-342900" algn="r" rtl="1">
              <a:buFont typeface="Wingdings" panose="05000000000000000000" pitchFamily="2" charset="2"/>
              <a:buChar char="§"/>
            </a:pPr>
            <a:r>
              <a:rPr lang="fa-IR" dirty="0">
                <a:latin typeface="Helvetica"/>
                <a:cs typeface="B Koodak" panose="00000700000000000000" pitchFamily="2" charset="-78"/>
              </a:rPr>
              <a:t>ارزش های پیشنهادی این کسب و کار</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اندازه بازار</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معرفی و تعریف دقیق فضای رقابتی و رقبا</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وجوه تمایز این محصول با سایر رقبا</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مزیت های رقابتی پایدار</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فرایند توسعه محصول و بازار  به همراه زمان بندی </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مدل درآمدی و جریانات نقدی</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زمان بندی برای جذب سرمایه و اهداف تامین مالی </a:t>
            </a:r>
            <a:endParaRPr lang="en-GB" dirty="0">
              <a:latin typeface="Helvetica"/>
              <a:cs typeface="B Koodak" panose="00000700000000000000" pitchFamily="2" charset="-78"/>
            </a:endParaRPr>
          </a:p>
          <a:p>
            <a:pPr marL="800100" lvl="1" indent="-342900" algn="r" rtl="1">
              <a:buFont typeface="Wingdings" panose="05000000000000000000" pitchFamily="2" charset="2"/>
              <a:buChar char="§"/>
            </a:pPr>
            <a:r>
              <a:rPr lang="fa-IR" dirty="0">
                <a:latin typeface="Helvetica"/>
                <a:cs typeface="B Koodak" panose="00000700000000000000" pitchFamily="2" charset="-78"/>
              </a:rPr>
              <a:t>معرفی تیم و شرح وظایف اعضا</a:t>
            </a:r>
          </a:p>
          <a:p>
            <a:pPr marL="800100" lvl="1" indent="-342900" algn="r" rtl="1">
              <a:buFont typeface="Wingdings" panose="05000000000000000000" pitchFamily="2" charset="2"/>
              <a:buChar char="§"/>
            </a:pPr>
            <a:r>
              <a:rPr lang="fa-IR" dirty="0">
                <a:latin typeface="Helvetica"/>
                <a:cs typeface="B Koodak" panose="00000700000000000000" pitchFamily="2" charset="-78"/>
              </a:rPr>
              <a:t>معرفی سرمایه گذاران قبلی (در صورت وجود)</a:t>
            </a:r>
          </a:p>
          <a:p>
            <a:pPr marL="800100" lvl="1" indent="-342900" algn="r" rtl="1">
              <a:buFont typeface="Wingdings" panose="05000000000000000000" pitchFamily="2" charset="2"/>
              <a:buChar char="§"/>
            </a:pPr>
            <a:r>
              <a:rPr lang="fa-IR" dirty="0">
                <a:latin typeface="Helvetica"/>
                <a:cs typeface="B Koodak" panose="00000700000000000000" pitchFamily="2" charset="-78"/>
              </a:rPr>
              <a:t>اسلاید پایانی (خاتمه )</a:t>
            </a:r>
          </a:p>
          <a:p>
            <a:pPr marL="342900" indent="-342900" algn="r" rtl="1">
              <a:buFont typeface="Wingdings" panose="05000000000000000000" pitchFamily="2" charset="2"/>
              <a:buChar char="§"/>
            </a:pPr>
            <a:endParaRPr lang="en-GB" dirty="0">
              <a:latin typeface="Helvetica"/>
              <a:cs typeface="B Koodak" panose="00000700000000000000" pitchFamily="2" charset="-78"/>
            </a:endParaRPr>
          </a:p>
        </p:txBody>
      </p:sp>
    </p:spTree>
    <p:extLst>
      <p:ext uri="{BB962C8B-B14F-4D97-AF65-F5344CB8AC3E}">
        <p14:creationId xmlns:p14="http://schemas.microsoft.com/office/powerpoint/2010/main" val="258349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62802" y="166807"/>
            <a:ext cx="2804236"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chemeClr val="tx1"/>
                </a:solidFill>
              </a:rPr>
              <a:t>شرح کسب و کار </a:t>
            </a:r>
            <a:endParaRPr lang="en-GB" dirty="0">
              <a:solidFill>
                <a:schemeClr val="tx1"/>
              </a:solidFill>
            </a:endParaRPr>
          </a:p>
        </p:txBody>
      </p:sp>
      <p:cxnSp>
        <p:nvCxnSpPr>
          <p:cNvPr id="6" name="Straight Connector 5"/>
          <p:cNvCxnSpPr/>
          <p:nvPr/>
        </p:nvCxnSpPr>
        <p:spPr>
          <a:xfrm flipH="1">
            <a:off x="1524000" y="166806"/>
            <a:ext cx="2804236"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524000" y="702446"/>
            <a:ext cx="2804236"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5516124" y="968829"/>
            <a:ext cx="4223657" cy="1569660"/>
          </a:xfrm>
          <a:prstGeom prst="rect">
            <a:avLst/>
          </a:prstGeom>
          <a:noFill/>
        </p:spPr>
        <p:txBody>
          <a:bodyPr wrap="square" rtlCol="0">
            <a:spAutoFit/>
          </a:bodyPr>
          <a:lstStyle>
            <a:defPPr>
              <a:defRPr lang="en-US"/>
            </a:defPPr>
            <a:lvl1pPr marL="342900" indent="-342900" algn="r" rtl="1">
              <a:buFont typeface="Wingdings" panose="05000000000000000000" pitchFamily="2" charset="2"/>
              <a:buChar char="§"/>
              <a:defRPr sz="1600">
                <a:latin typeface="Helvetica"/>
                <a:cs typeface="B Yekan" panose="00000400000000000000" pitchFamily="2" charset="-78"/>
              </a:defRPr>
            </a:lvl1pPr>
          </a:lstStyle>
          <a:p>
            <a:pPr algn="just"/>
            <a:r>
              <a:rPr lang="fa-IR" dirty="0">
                <a:cs typeface="B Koodak" panose="00000700000000000000" pitchFamily="2" charset="-78"/>
              </a:rPr>
              <a:t>مهمترین اسلاید ارائه اولیه همین اسلاید است :</a:t>
            </a:r>
          </a:p>
          <a:p>
            <a:pPr algn="just"/>
            <a:r>
              <a:rPr lang="fa-IR" dirty="0">
                <a:cs typeface="B Koodak" panose="00000700000000000000" pitchFamily="2" charset="-78"/>
              </a:rPr>
              <a:t>باید در عرض 30 ثانیه بتوان با این اسلاید نظر سرمایه گذار را جلب کرد</a:t>
            </a:r>
          </a:p>
          <a:p>
            <a:pPr algn="just"/>
            <a:r>
              <a:rPr lang="fa-IR" dirty="0">
                <a:cs typeface="B Koodak" panose="00000700000000000000" pitchFamily="2" charset="-78"/>
              </a:rPr>
              <a:t>در صورتی که این اسلاید خوب و تاثیر گذار نباشد ، نظر سرمایه گذار در اسلاید های بعدی با سوالات متفرقه یی که می پرسد از موضوع پرت خواهد شد</a:t>
            </a:r>
            <a:endParaRPr lang="en-US" dirty="0">
              <a:cs typeface="B Koodak" panose="00000700000000000000" pitchFamily="2" charset="-78"/>
            </a:endParaRPr>
          </a:p>
        </p:txBody>
      </p:sp>
      <p:sp>
        <p:nvSpPr>
          <p:cNvPr id="8" name="TextBox 7"/>
          <p:cNvSpPr txBox="1"/>
          <p:nvPr/>
        </p:nvSpPr>
        <p:spPr>
          <a:xfrm>
            <a:off x="2555211" y="4201888"/>
            <a:ext cx="4223657" cy="1323439"/>
          </a:xfrm>
          <a:prstGeom prst="rect">
            <a:avLst/>
          </a:prstGeom>
          <a:noFill/>
        </p:spPr>
        <p:txBody>
          <a:bodyPr wrap="square" rtlCol="0">
            <a:spAutoFit/>
          </a:bodyPr>
          <a:lstStyle>
            <a:defPPr>
              <a:defRPr lang="en-US"/>
            </a:defPPr>
            <a:lvl1pPr marL="342900" indent="-342900" algn="r"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lgn="just"/>
            <a:r>
              <a:rPr lang="fa-IR" dirty="0">
                <a:cs typeface="B Koodak" panose="00000700000000000000" pitchFamily="2" charset="-78"/>
              </a:rPr>
              <a:t>1- به ساده ترین شکل ممکن بایستی کسب و کار توضیح داده شود .</a:t>
            </a:r>
          </a:p>
          <a:p>
            <a:pPr algn="just"/>
            <a:r>
              <a:rPr lang="fa-IR" dirty="0">
                <a:cs typeface="B Koodak" panose="00000700000000000000" pitchFamily="2" charset="-78"/>
              </a:rPr>
              <a:t>2-در اینجا تحت هیچ شرایطی از بیزینس مدل و مسایل مختلفی که اینجا ممکن است مطرح شود خودداری کنید. این موارد بعدا مطرح می گردند.</a:t>
            </a:r>
            <a:endParaRPr lang="en-US" dirty="0">
              <a:cs typeface="B Koodak" panose="00000700000000000000" pitchFamily="2" charset="-78"/>
            </a:endParaRPr>
          </a:p>
        </p:txBody>
      </p:sp>
    </p:spTree>
    <p:extLst>
      <p:ext uri="{BB962C8B-B14F-4D97-AF65-F5344CB8AC3E}">
        <p14:creationId xmlns:p14="http://schemas.microsoft.com/office/powerpoint/2010/main" val="338810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98711" y="166807"/>
            <a:ext cx="2804236"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chemeClr val="tx1"/>
                </a:solidFill>
              </a:rPr>
              <a:t>طرح مساله </a:t>
            </a:r>
            <a:endParaRPr lang="en-US" dirty="0">
              <a:solidFill>
                <a:schemeClr val="tx1"/>
              </a:solidFill>
            </a:endParaRPr>
          </a:p>
        </p:txBody>
      </p:sp>
      <p:cxnSp>
        <p:nvCxnSpPr>
          <p:cNvPr id="5" name="Straight Connector 4"/>
          <p:cNvCxnSpPr/>
          <p:nvPr/>
        </p:nvCxnSpPr>
        <p:spPr>
          <a:xfrm flipH="1">
            <a:off x="1524000" y="166806"/>
            <a:ext cx="2804236"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1524000" y="702446"/>
            <a:ext cx="2804236"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5516124" y="968829"/>
            <a:ext cx="4223657" cy="4278094"/>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dirty="0">
                <a:cs typeface="B Koodak" panose="00000700000000000000" pitchFamily="2" charset="-78"/>
              </a:rPr>
              <a:t>در اینجا بایستی مسایلی که بصورت ملموس در دنیای کسب و کار نزدیک ما و در زمان فعلی خود را نشان داده اند را به خوبی بیان نمود.</a:t>
            </a:r>
          </a:p>
          <a:p>
            <a:r>
              <a:rPr lang="fa-IR" dirty="0">
                <a:cs typeface="B Koodak" panose="00000700000000000000" pitchFamily="2" charset="-78"/>
              </a:rPr>
              <a:t>این مسایل را بایستی ساده و نهایتا تا 3 مساله بسیار جدی بصورت تیتر درج شود.</a:t>
            </a:r>
          </a:p>
          <a:p>
            <a:r>
              <a:rPr lang="fa-IR" dirty="0">
                <a:cs typeface="B Koodak" panose="00000700000000000000" pitchFamily="2" charset="-78"/>
              </a:rPr>
              <a:t>توضیحات را شخص ارائه دهنده خواهد داد نه سایر افراد گروه. اجازه ندهید حین ارایه از سایر افراد گروه طرح سوال شود. شما بایستی در کمترین زمان ممکن این ارایه را به شکلی تاثیر گذار انجام دهید.</a:t>
            </a:r>
          </a:p>
          <a:p>
            <a:endParaRPr lang="fa-IR" dirty="0">
              <a:cs typeface="B Koodak" panose="00000700000000000000" pitchFamily="2" charset="-78"/>
            </a:endParaRPr>
          </a:p>
          <a:p>
            <a:r>
              <a:rPr lang="fa-IR" dirty="0">
                <a:cs typeface="B Koodak" panose="00000700000000000000" pitchFamily="2" charset="-78"/>
              </a:rPr>
              <a:t>سرمایه گذار بایستی این مسایل را در اطراف خود و در زمان حال ، اجتناب ناپذیر بداند در واقع مساله نباید بصورتی طرح شود که سرمایه گذار به راحتی به خودش اجازه دهد آن را ساده جلوه دهد </a:t>
            </a:r>
          </a:p>
          <a:p>
            <a:endParaRPr lang="fa-IR" dirty="0">
              <a:cs typeface="B Koodak" panose="00000700000000000000" pitchFamily="2" charset="-78"/>
            </a:endParaRPr>
          </a:p>
          <a:p>
            <a:r>
              <a:rPr lang="fa-IR" dirty="0">
                <a:cs typeface="B Koodak" panose="00000700000000000000" pitchFamily="2" charset="-78"/>
              </a:rPr>
              <a:t>یکی از تکنیکها آنست</a:t>
            </a:r>
            <a:r>
              <a:rPr lang="en-US" dirty="0">
                <a:cs typeface="B Koodak" panose="00000700000000000000" pitchFamily="2" charset="-78"/>
              </a:rPr>
              <a:t> </a:t>
            </a:r>
            <a:r>
              <a:rPr lang="fa-IR" dirty="0">
                <a:cs typeface="B Koodak" panose="00000700000000000000" pitchFamily="2" charset="-78"/>
              </a:rPr>
              <a:t>که که هر مساله را با سوالی از سرمایه گذار شروع نمود. </a:t>
            </a:r>
            <a:endParaRPr lang="en-US" dirty="0">
              <a:cs typeface="B Koodak" panose="00000700000000000000" pitchFamily="2" charset="-78"/>
            </a:endParaRPr>
          </a:p>
        </p:txBody>
      </p:sp>
    </p:spTree>
    <p:extLst>
      <p:ext uri="{BB962C8B-B14F-4D97-AF65-F5344CB8AC3E}">
        <p14:creationId xmlns:p14="http://schemas.microsoft.com/office/powerpoint/2010/main" val="1701881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98711" y="166807"/>
            <a:ext cx="2804236"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chemeClr val="bg1">
                    <a:lumMod val="95000"/>
                  </a:schemeClr>
                </a:solidFill>
              </a:rPr>
              <a:t>راه حل </a:t>
            </a:r>
            <a:endParaRPr lang="en-US" dirty="0">
              <a:solidFill>
                <a:schemeClr val="bg1">
                  <a:lumMod val="95000"/>
                </a:schemeClr>
              </a:solidFill>
            </a:endParaRPr>
          </a:p>
        </p:txBody>
      </p:sp>
      <p:sp>
        <p:nvSpPr>
          <p:cNvPr id="7" name="TextBox 6"/>
          <p:cNvSpPr txBox="1"/>
          <p:nvPr/>
        </p:nvSpPr>
        <p:spPr>
          <a:xfrm>
            <a:off x="5849258" y="1824152"/>
            <a:ext cx="4647293" cy="2246769"/>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sz="2000" dirty="0">
                <a:cs typeface="B Koodak" panose="00000700000000000000" pitchFamily="2" charset="-78"/>
              </a:rPr>
              <a:t> برای ارائه راه حل بایستی این عبارت گفته شود که بهترین شرکت برای حل این مساله ، </a:t>
            </a:r>
          </a:p>
          <a:p>
            <a:r>
              <a:rPr lang="fa-IR" sz="2000" dirty="0">
                <a:cs typeface="B Koodak" panose="00000700000000000000" pitchFamily="2" charset="-78"/>
              </a:rPr>
              <a:t>در اینجا بایستی نمونه هایی از کیس های مربوط به مشتریان همراه با راه حل منحصر بفرد شما گفته شود</a:t>
            </a:r>
          </a:p>
          <a:p>
            <a:r>
              <a:rPr lang="fa-IR" sz="2000" dirty="0">
                <a:cs typeface="B Koodak" panose="00000700000000000000" pitchFamily="2" charset="-78"/>
              </a:rPr>
              <a:t>این راه حل بهتر است بصورت شمایی از ویژگیها و مشخصات راه حل شما و بصورت ترسیمی باشد.</a:t>
            </a:r>
          </a:p>
        </p:txBody>
      </p:sp>
    </p:spTree>
    <p:extLst>
      <p:ext uri="{BB962C8B-B14F-4D97-AF65-F5344CB8AC3E}">
        <p14:creationId xmlns:p14="http://schemas.microsoft.com/office/powerpoint/2010/main" val="108532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98711" y="166807"/>
            <a:ext cx="2804236"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rgbClr val="002060"/>
                </a:solidFill>
              </a:rPr>
              <a:t>اندازه بازار </a:t>
            </a:r>
            <a:endParaRPr lang="en-US" dirty="0">
              <a:solidFill>
                <a:srgbClr val="002060"/>
              </a:solidFill>
            </a:endParaRPr>
          </a:p>
        </p:txBody>
      </p:sp>
      <p:cxnSp>
        <p:nvCxnSpPr>
          <p:cNvPr id="5" name="Straight Connector 4"/>
          <p:cNvCxnSpPr/>
          <p:nvPr/>
        </p:nvCxnSpPr>
        <p:spPr>
          <a:xfrm flipH="1">
            <a:off x="1524000" y="166806"/>
            <a:ext cx="2804236"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1524000" y="702446"/>
            <a:ext cx="2804236"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4509858" y="1012275"/>
            <a:ext cx="6273554" cy="4247317"/>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sz="1800" dirty="0">
                <a:cs typeface="B Koodak" panose="00000700000000000000" pitchFamily="2" charset="-78"/>
              </a:rPr>
              <a:t>در این اسلاید شما باید مشتری و بازار هدف خود را شناسایی کنید به صورت دقیق و مشخص تا بتوانید با کمک آن ابعاد بازار را شناسایی کنید. در اینجا اگر پیش فرضی در نظر میگیرید باید بیان کنید</a:t>
            </a:r>
          </a:p>
          <a:p>
            <a:r>
              <a:rPr lang="fa-IR" sz="1800" dirty="0">
                <a:cs typeface="B Koodak" panose="00000700000000000000" pitchFamily="2" charset="-78"/>
              </a:rPr>
              <a:t>اندازه بازار پیش‌رو (برای ارائه بهتر حجم بازار میتوانید مطالبی در مورد </a:t>
            </a:r>
            <a:r>
              <a:rPr lang="en-US" sz="1800" dirty="0">
                <a:cs typeface="B Koodak" panose="00000700000000000000" pitchFamily="2" charset="-78"/>
              </a:rPr>
              <a:t>TOM</a:t>
            </a:r>
            <a:r>
              <a:rPr lang="fa-IR" sz="1800" dirty="0">
                <a:cs typeface="B Koodak" panose="00000700000000000000" pitchFamily="2" charset="-78"/>
              </a:rPr>
              <a:t>،</a:t>
            </a:r>
            <a:r>
              <a:rPr lang="en-US" sz="1800" dirty="0">
                <a:cs typeface="B Koodak" panose="00000700000000000000" pitchFamily="2" charset="-78"/>
              </a:rPr>
              <a:t>SAM</a:t>
            </a:r>
            <a:r>
              <a:rPr lang="fa-IR" sz="1800" dirty="0">
                <a:cs typeface="B Koodak" panose="00000700000000000000" pitchFamily="2" charset="-78"/>
              </a:rPr>
              <a:t>،</a:t>
            </a:r>
            <a:r>
              <a:rPr lang="en-US" sz="1800" dirty="0">
                <a:cs typeface="B Koodak" panose="00000700000000000000" pitchFamily="2" charset="-78"/>
              </a:rPr>
              <a:t>SOM</a:t>
            </a:r>
            <a:r>
              <a:rPr lang="fa-IR" sz="1800" dirty="0">
                <a:cs typeface="B Koodak" panose="00000700000000000000" pitchFamily="2" charset="-78"/>
              </a:rPr>
              <a:t> را مطالعه کنید.</a:t>
            </a:r>
          </a:p>
          <a:p>
            <a:r>
              <a:rPr lang="fa-IR" sz="1800" dirty="0">
                <a:cs typeface="B Koodak" panose="00000700000000000000" pitchFamily="2" charset="-78"/>
              </a:rPr>
              <a:t>چقدر این کسب و کار ایجاد فرصت می کند و چه فرصتهای بالقوه دارد؟</a:t>
            </a:r>
          </a:p>
          <a:p>
            <a:r>
              <a:rPr lang="fa-IR" sz="1800" dirty="0">
                <a:cs typeface="B Koodak" panose="00000700000000000000" pitchFamily="2" charset="-78"/>
              </a:rPr>
              <a:t>در اینجا اصلا نه خودتان و نه سرمایه گذار نباید وارد بحث رقبا شوید . این نکته را همیشه مد نظر داشته باشید که سرمایه گذار از ابتدای کار همواره در حال مقایسه شما با رقبای احتمالی یا مشابه است و شما بایستی تا اسلاید معرفی کلیه رقبا ، طرف مقابل را مدیریت کنید و وارد بحث رقبا تحت هیچ شرایطی نشوید.</a:t>
            </a:r>
          </a:p>
          <a:p>
            <a:r>
              <a:rPr lang="fa-IR" sz="1800" dirty="0">
                <a:cs typeface="B Koodak" panose="00000700000000000000" pitchFamily="2" charset="-78"/>
              </a:rPr>
              <a:t>بعد از اندازه بازار از سهم بازاری که قرار است دست یابید صحبت کنید . این سهم بازار نبایستی بزرگتر از سهم بازار رقیبی باشد که در حال حاضر لیدر است</a:t>
            </a:r>
          </a:p>
          <a:p>
            <a:endParaRPr lang="fa-IR" sz="1800" dirty="0">
              <a:cs typeface="B Koodak" panose="00000700000000000000" pitchFamily="2" charset="-78"/>
            </a:endParaRPr>
          </a:p>
        </p:txBody>
      </p:sp>
    </p:spTree>
    <p:extLst>
      <p:ext uri="{BB962C8B-B14F-4D97-AF65-F5344CB8AC3E}">
        <p14:creationId xmlns:p14="http://schemas.microsoft.com/office/powerpoint/2010/main" val="10296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42252" y="166807"/>
            <a:ext cx="6241030" cy="949613"/>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pPr rtl="1"/>
            <a:r>
              <a:rPr lang="fa-IR" dirty="0">
                <a:solidFill>
                  <a:srgbClr val="002060"/>
                </a:solidFill>
              </a:rPr>
              <a:t>معرفی و تعریف دقیق فضای رقابتی و رقبا</a:t>
            </a:r>
            <a:endParaRPr lang="en-GB" dirty="0">
              <a:solidFill>
                <a:srgbClr val="002060"/>
              </a:solidFill>
            </a:endParaRPr>
          </a:p>
          <a:p>
            <a:pPr rtl="1"/>
            <a:r>
              <a:rPr lang="fa-IR" dirty="0">
                <a:solidFill>
                  <a:srgbClr val="002060"/>
                </a:solidFill>
              </a:rPr>
              <a:t>وجوه تمایز این محصول با سایر رقبا</a:t>
            </a:r>
            <a:endParaRPr lang="en-GB" dirty="0">
              <a:solidFill>
                <a:srgbClr val="002060"/>
              </a:solidFill>
            </a:endParaRPr>
          </a:p>
        </p:txBody>
      </p:sp>
      <p:cxnSp>
        <p:nvCxnSpPr>
          <p:cNvPr id="5" name="Straight Connector 4"/>
          <p:cNvCxnSpPr/>
          <p:nvPr/>
        </p:nvCxnSpPr>
        <p:spPr>
          <a:xfrm flipH="1">
            <a:off x="1524001" y="81742"/>
            <a:ext cx="5718629"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1524001" y="1276604"/>
            <a:ext cx="5820229"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5984210" y="1824151"/>
            <a:ext cx="4223657" cy="2862322"/>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sz="1800" dirty="0">
                <a:cs typeface="B Koodak" panose="00000700000000000000" pitchFamily="2" charset="-78"/>
              </a:rPr>
              <a:t>حداقل 2 و حداکثر 4 تا از مزیت های رقابتی که شما را بنچ مارک می کند را بصورت برجسته و مشخص و واضح تیتر کنید.</a:t>
            </a:r>
          </a:p>
          <a:p>
            <a:r>
              <a:rPr lang="fa-IR" sz="1800" dirty="0">
                <a:cs typeface="B Koodak" panose="00000700000000000000" pitchFamily="2" charset="-78"/>
              </a:rPr>
              <a:t>در این اسلاید شما توضیح می دانید که چرا نسبت به سایرین برتری دارید.</a:t>
            </a:r>
          </a:p>
          <a:p>
            <a:r>
              <a:rPr lang="fa-IR" sz="1800" dirty="0">
                <a:cs typeface="B Koodak" panose="00000700000000000000" pitchFamily="2" charset="-78"/>
              </a:rPr>
              <a:t>رقبای داخلی و خارجی</a:t>
            </a:r>
          </a:p>
          <a:p>
            <a:endParaRPr lang="fa-IR" sz="1800" dirty="0">
              <a:cs typeface="B Koodak" panose="00000700000000000000" pitchFamily="2" charset="-78"/>
            </a:endParaRPr>
          </a:p>
          <a:p>
            <a:r>
              <a:rPr lang="fa-IR" sz="1800" dirty="0">
                <a:cs typeface="B Koodak" panose="00000700000000000000" pitchFamily="2" charset="-78"/>
              </a:rPr>
              <a:t>برای مقایسه </a:t>
            </a:r>
            <a:r>
              <a:rPr lang="en-US" sz="1800" dirty="0">
                <a:cs typeface="B Koodak" panose="00000700000000000000" pitchFamily="2" charset="-78"/>
              </a:rPr>
              <a:t>KPI</a:t>
            </a:r>
            <a:r>
              <a:rPr lang="fa-IR" sz="1800" dirty="0">
                <a:cs typeface="B Koodak" panose="00000700000000000000" pitchFamily="2" charset="-78"/>
              </a:rPr>
              <a:t> های صنعت سنجیده شود</a:t>
            </a:r>
          </a:p>
          <a:p>
            <a:endParaRPr lang="fa-IR" sz="1800" dirty="0">
              <a:cs typeface="B Koodak" panose="00000700000000000000" pitchFamily="2" charset="-78"/>
            </a:endParaRPr>
          </a:p>
          <a:p>
            <a:endParaRPr lang="fa-IR" sz="1800" dirty="0">
              <a:cs typeface="B Koodak" panose="00000700000000000000" pitchFamily="2" charset="-78"/>
            </a:endParaRPr>
          </a:p>
        </p:txBody>
      </p:sp>
      <p:sp>
        <p:nvSpPr>
          <p:cNvPr id="10" name="TextBox 9"/>
          <p:cNvSpPr txBox="1"/>
          <p:nvPr/>
        </p:nvSpPr>
        <p:spPr>
          <a:xfrm>
            <a:off x="2124203" y="1233852"/>
            <a:ext cx="4223657" cy="3935492"/>
          </a:xfrm>
          <a:prstGeom prst="cloudCallout">
            <a:avLst>
              <a:gd name="adj1" fmla="val 53190"/>
              <a:gd name="adj2" fmla="val -46784"/>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sz="1800" dirty="0">
                <a:cs typeface="B Koodak" panose="00000700000000000000" pitchFamily="2" charset="-78"/>
              </a:rPr>
              <a:t>سرمایه گذار دوست دارد در این مرحله بداند:</a:t>
            </a:r>
          </a:p>
          <a:p>
            <a:r>
              <a:rPr lang="fa-IR" sz="1800" dirty="0">
                <a:cs typeface="B Koodak" panose="00000700000000000000" pitchFamily="2" charset="-78"/>
              </a:rPr>
              <a:t>شما کاملا نیازهای مشتریان را فهمیده اید . (کلید حل مساله بازار)</a:t>
            </a:r>
          </a:p>
          <a:p>
            <a:r>
              <a:rPr lang="fa-IR" sz="1800" dirty="0">
                <a:cs typeface="B Koodak" panose="00000700000000000000" pitchFamily="2" charset="-78"/>
              </a:rPr>
              <a:t>شما با مطالعه درست بازارو تحلیل رقبا  قادر خواهید بود شرکت خود را توسعه دهید.</a:t>
            </a:r>
          </a:p>
          <a:p>
            <a:endParaRPr lang="fa-IR" sz="1800" dirty="0">
              <a:cs typeface="B Koodak" panose="00000700000000000000" pitchFamily="2" charset="-78"/>
            </a:endParaRPr>
          </a:p>
        </p:txBody>
      </p:sp>
      <p:sp>
        <p:nvSpPr>
          <p:cNvPr id="11" name="TextBox 10"/>
          <p:cNvSpPr txBox="1"/>
          <p:nvPr/>
        </p:nvSpPr>
        <p:spPr>
          <a:xfrm>
            <a:off x="3984172" y="4642373"/>
            <a:ext cx="4223657" cy="2031325"/>
          </a:xfrm>
          <a:prstGeom prst="rect">
            <a:avLst/>
          </a:prstGeom>
          <a:solidFill>
            <a:schemeClr val="accent1">
              <a:lumMod val="60000"/>
              <a:lumOff val="40000"/>
            </a:schemeClr>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rtl="1"/>
            <a:r>
              <a:rPr lang="fa-IR" dirty="0">
                <a:solidFill>
                  <a:srgbClr val="002060"/>
                </a:solidFill>
                <a:cs typeface="B Titr" panose="00000700000000000000" pitchFamily="2" charset="-78"/>
              </a:rPr>
              <a:t>اگر هنوز رقیبی وجود ندارد :</a:t>
            </a:r>
          </a:p>
          <a:p>
            <a:pPr algn="ctr" rtl="1"/>
            <a:r>
              <a:rPr lang="fa-IR" dirty="0">
                <a:solidFill>
                  <a:srgbClr val="002060"/>
                </a:solidFill>
                <a:cs typeface="B Titr" panose="00000700000000000000" pitchFamily="2" charset="-78"/>
              </a:rPr>
              <a:t>در اینجا سرمایه گذار ذهنیتی از رقیب ندارد و این به نفع شماست اما مشروط بر اینکه مطمئن باشید رقیبی ندارید.  در این حالت حتی از کسب و کارهای مشابه و رقبای بالقوه در آنها آشنایی داشته باشید.</a:t>
            </a:r>
          </a:p>
          <a:p>
            <a:pPr algn="ctr" rtl="1"/>
            <a:endParaRPr lang="fa-IR" dirty="0">
              <a:solidFill>
                <a:schemeClr val="bg1"/>
              </a:solidFill>
              <a:cs typeface="B Titr" panose="00000700000000000000" pitchFamily="2" charset="-78"/>
            </a:endParaRPr>
          </a:p>
        </p:txBody>
      </p:sp>
    </p:spTree>
    <p:extLst>
      <p:ext uri="{BB962C8B-B14F-4D97-AF65-F5344CB8AC3E}">
        <p14:creationId xmlns:p14="http://schemas.microsoft.com/office/powerpoint/2010/main" val="674912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4186" y="316932"/>
            <a:ext cx="4497289"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chemeClr val="bg1">
                    <a:lumMod val="95000"/>
                  </a:schemeClr>
                </a:solidFill>
              </a:rPr>
              <a:t>مزیت های رقابتی</a:t>
            </a:r>
            <a:endParaRPr lang="en-GB" dirty="0">
              <a:solidFill>
                <a:schemeClr val="bg1">
                  <a:lumMod val="95000"/>
                </a:schemeClr>
              </a:solidFill>
            </a:endParaRPr>
          </a:p>
        </p:txBody>
      </p:sp>
      <p:sp>
        <p:nvSpPr>
          <p:cNvPr id="7" name="TextBox 6"/>
          <p:cNvSpPr txBox="1"/>
          <p:nvPr/>
        </p:nvSpPr>
        <p:spPr>
          <a:xfrm>
            <a:off x="7069668" y="1275512"/>
            <a:ext cx="3472604" cy="3785652"/>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dirty="0">
                <a:cs typeface="B Koodak" panose="00000700000000000000" pitchFamily="2" charset="-78"/>
              </a:rPr>
              <a:t>در این اسلاید باید توضیح می دهید که چگونه شما  قادرید مزیت های رقابتی خود را در یک بازه زمانی مشخص در برابر سایر رقبا</a:t>
            </a:r>
            <a:r>
              <a:rPr lang="en-US" dirty="0">
                <a:cs typeface="B Koodak" panose="00000700000000000000" pitchFamily="2" charset="-78"/>
              </a:rPr>
              <a:t> </a:t>
            </a:r>
            <a:r>
              <a:rPr lang="fa-IR" dirty="0">
                <a:cs typeface="B Koodak" panose="00000700000000000000" pitchFamily="2" charset="-78"/>
              </a:rPr>
              <a:t> یا بهینه سازی وضع موجود افزایش دهید و یا حفظ کنید. </a:t>
            </a:r>
          </a:p>
          <a:p>
            <a:r>
              <a:rPr lang="fa-IR" dirty="0">
                <a:cs typeface="B Koodak" panose="00000700000000000000" pitchFamily="2" charset="-78"/>
              </a:rPr>
              <a:t>1- حتما موانعی که شما برای رقبا ایجاد می کنید در رقابت را قید کنید این موانع می توانند از انواع مختلفی داشته باشند برای مثال :</a:t>
            </a:r>
          </a:p>
          <a:p>
            <a:r>
              <a:rPr lang="fa-IR" dirty="0">
                <a:cs typeface="B Koodak" panose="00000700000000000000" pitchFamily="2" charset="-78"/>
              </a:rPr>
              <a:t>اثرات شبکه</a:t>
            </a:r>
            <a:r>
              <a:rPr lang="en-US" dirty="0">
                <a:cs typeface="B Koodak" panose="00000700000000000000" pitchFamily="2" charset="-78"/>
              </a:rPr>
              <a:t>(Network effects)</a:t>
            </a:r>
          </a:p>
          <a:p>
            <a:pPr algn="justLow"/>
            <a:r>
              <a:rPr lang="en-US" dirty="0">
                <a:cs typeface="B Koodak" panose="00000700000000000000" pitchFamily="2" charset="-78"/>
              </a:rPr>
              <a:t> </a:t>
            </a:r>
            <a:r>
              <a:rPr lang="fa-IR" dirty="0">
                <a:cs typeface="B Koodak" panose="00000700000000000000" pitchFamily="2" charset="-78"/>
              </a:rPr>
              <a:t>برتری اطلاعاتی</a:t>
            </a:r>
            <a:r>
              <a:rPr lang="en-US" dirty="0">
                <a:cs typeface="B Koodak" panose="00000700000000000000" pitchFamily="2" charset="-78"/>
              </a:rPr>
              <a:t>Data) (supremacy </a:t>
            </a:r>
          </a:p>
          <a:p>
            <a:r>
              <a:rPr lang="fa-IR" dirty="0">
                <a:cs typeface="B Koodak" panose="00000700000000000000" pitchFamily="2" charset="-78"/>
              </a:rPr>
              <a:t>توزیع چابک (</a:t>
            </a:r>
            <a:r>
              <a:rPr lang="en-US" dirty="0">
                <a:cs typeface="B Koodak" panose="00000700000000000000" pitchFamily="2" charset="-78"/>
              </a:rPr>
              <a:t>(Fast distribution</a:t>
            </a:r>
            <a:br>
              <a:rPr lang="en-US" dirty="0">
                <a:cs typeface="B Koodak" panose="00000700000000000000" pitchFamily="2" charset="-78"/>
              </a:rPr>
            </a:br>
            <a:r>
              <a:rPr lang="fa-IR" dirty="0">
                <a:cs typeface="B Koodak" panose="00000700000000000000" pitchFamily="2" charset="-78"/>
              </a:rPr>
              <a:t>و ...</a:t>
            </a:r>
            <a:endParaRPr lang="en-US" dirty="0">
              <a:cs typeface="B Koodak" panose="00000700000000000000" pitchFamily="2" charset="-78"/>
            </a:endParaRPr>
          </a:p>
          <a:p>
            <a:endParaRPr lang="fa-IR" dirty="0">
              <a:cs typeface="B Koodak" panose="00000700000000000000" pitchFamily="2" charset="-78"/>
            </a:endParaRPr>
          </a:p>
          <a:p>
            <a:endParaRPr lang="fa-IR" dirty="0">
              <a:cs typeface="B Koodak" panose="00000700000000000000" pitchFamily="2" charset="-78"/>
            </a:endParaRPr>
          </a:p>
        </p:txBody>
      </p:sp>
    </p:spTree>
    <p:extLst>
      <p:ext uri="{BB962C8B-B14F-4D97-AF65-F5344CB8AC3E}">
        <p14:creationId xmlns:p14="http://schemas.microsoft.com/office/powerpoint/2010/main" val="1591254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004060" y="417032"/>
            <a:ext cx="4497290" cy="537537"/>
          </a:xfrm>
          <a:prstGeom prst="rect">
            <a:avLst/>
          </a:prstGeom>
        </p:spPr>
        <p:txBody>
          <a:bodyPr vert="horz" lIns="91440" tIns="45720" rIns="91440" bIns="45720" rtlCol="0" anchor="ctr">
            <a:noAutofit/>
          </a:bodyPr>
          <a:lstStyle>
            <a:lvl1pPr algn="ctr">
              <a:spcBef>
                <a:spcPct val="0"/>
              </a:spcBef>
              <a:buNone/>
              <a:defRPr sz="3000">
                <a:solidFill>
                  <a:srgbClr val="C00000"/>
                </a:solidFill>
                <a:latin typeface="Helvetica"/>
                <a:ea typeface="+mj-ea"/>
                <a:cs typeface="B Titr" panose="00000700000000000000" pitchFamily="2" charset="-78"/>
              </a:defRPr>
            </a:lvl1pPr>
          </a:lstStyle>
          <a:p>
            <a:r>
              <a:rPr lang="fa-IR" dirty="0">
                <a:solidFill>
                  <a:srgbClr val="002060"/>
                </a:solidFill>
              </a:rPr>
              <a:t>فرایند توسعه محصول و بازار  به همراه زمان بندی </a:t>
            </a:r>
            <a:endParaRPr lang="en-GB" dirty="0">
              <a:solidFill>
                <a:srgbClr val="002060"/>
              </a:solidFill>
            </a:endParaRPr>
          </a:p>
        </p:txBody>
      </p:sp>
      <p:cxnSp>
        <p:nvCxnSpPr>
          <p:cNvPr id="6" name="Straight Connector 5"/>
          <p:cNvCxnSpPr/>
          <p:nvPr/>
        </p:nvCxnSpPr>
        <p:spPr>
          <a:xfrm flipH="1">
            <a:off x="1524000" y="156173"/>
            <a:ext cx="4775200"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1524000" y="1265972"/>
            <a:ext cx="4775200" cy="0"/>
          </a:xfrm>
          <a:prstGeom prst="line">
            <a:avLst/>
          </a:prstGeom>
          <a:ln w="3175" cmpd="sng">
            <a:solidFill>
              <a:srgbClr val="002060"/>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638425" y="1824151"/>
            <a:ext cx="7603964" cy="5016758"/>
          </a:xfrm>
          <a:prstGeom prst="rect">
            <a:avLst/>
          </a:prstGeom>
          <a:noFill/>
        </p:spPr>
        <p:txBody>
          <a:bodyPr wrap="square" rtlCol="0">
            <a:spAutoFit/>
          </a:bodyPr>
          <a:lstStyle>
            <a:defPPr>
              <a:defRPr lang="en-US"/>
            </a:defPPr>
            <a:lvl1pPr marL="342900" indent="-342900" algn="just" rtl="1">
              <a:buFont typeface="Wingdings" panose="05000000000000000000" pitchFamily="2" charset="2"/>
              <a:buChar char="§"/>
              <a:defRPr sz="1600">
                <a:solidFill>
                  <a:schemeClr val="tx1"/>
                </a:solidFill>
                <a:latin typeface="Helvetica"/>
                <a:cs typeface="B Yekan" panose="00000400000000000000" pitchFamily="2" charset="-7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fa-IR" dirty="0">
                <a:cs typeface="B Koodak" panose="00000700000000000000" pitchFamily="2" charset="-78"/>
              </a:rPr>
              <a:t>تا کنون به چه موفقیتهایی در جهت رشد کسب و کار دست پیدا کرده اید :</a:t>
            </a:r>
          </a:p>
          <a:p>
            <a:r>
              <a:rPr lang="fa-IR" dirty="0">
                <a:cs typeface="B Koodak" panose="00000700000000000000" pitchFamily="2" charset="-78"/>
              </a:rPr>
              <a:t>1-ترسیم روند رشد شما بایستی بر مبنای یکسری </a:t>
            </a:r>
            <a:r>
              <a:rPr lang="en-US" dirty="0">
                <a:cs typeface="B Koodak" panose="00000700000000000000" pitchFamily="2" charset="-78"/>
              </a:rPr>
              <a:t>KPI</a:t>
            </a:r>
            <a:r>
              <a:rPr lang="fa-IR" dirty="0">
                <a:cs typeface="B Koodak" panose="00000700000000000000" pitchFamily="2" charset="-78"/>
              </a:rPr>
              <a:t> باشد که این شاخص های کلیدی عملکرد بایستی به خوبی تعریف شوند تا قابل دفاع باشند برای مثال</a:t>
            </a:r>
          </a:p>
          <a:p>
            <a:r>
              <a:rPr lang="fa-IR" dirty="0">
                <a:cs typeface="B Koodak" panose="00000700000000000000" pitchFamily="2" charset="-78"/>
              </a:rPr>
              <a:t>تعداد مشتریان فعال در ماه</a:t>
            </a:r>
          </a:p>
          <a:p>
            <a:r>
              <a:rPr lang="fa-IR" dirty="0">
                <a:cs typeface="B Koodak" panose="00000700000000000000" pitchFamily="2" charset="-78"/>
              </a:rPr>
              <a:t>مشتریان فعال روزانه</a:t>
            </a:r>
          </a:p>
          <a:p>
            <a:r>
              <a:rPr lang="fa-IR" dirty="0">
                <a:cs typeface="B Koodak" panose="00000700000000000000" pitchFamily="2" charset="-78"/>
              </a:rPr>
              <a:t>درآمد ماهانه یا سالانه</a:t>
            </a:r>
          </a:p>
          <a:p>
            <a:r>
              <a:rPr lang="fa-IR" dirty="0">
                <a:cs typeface="B Koodak" panose="00000700000000000000" pitchFamily="2" charset="-78"/>
              </a:rPr>
              <a:t>حجم مبادلات</a:t>
            </a:r>
          </a:p>
          <a:p>
            <a:r>
              <a:rPr lang="fa-IR" dirty="0">
                <a:cs typeface="B Koodak" panose="00000700000000000000" pitchFamily="2" charset="-78"/>
              </a:rPr>
              <a:t>تعداد مشتریان</a:t>
            </a:r>
          </a:p>
          <a:p>
            <a:r>
              <a:rPr lang="fa-IR" dirty="0">
                <a:cs typeface="B Koodak" panose="00000700000000000000" pitchFamily="2" charset="-78"/>
              </a:rPr>
              <a:t>میزان سهم از شبکه توزیع</a:t>
            </a:r>
          </a:p>
          <a:p>
            <a:r>
              <a:rPr lang="fa-IR" dirty="0">
                <a:cs typeface="B Koodak" panose="00000700000000000000" pitchFamily="2" charset="-78"/>
              </a:rPr>
              <a:t>هزینه جذب یک مشتری</a:t>
            </a:r>
            <a:endParaRPr lang="en-US" dirty="0">
              <a:cs typeface="B Koodak" panose="00000700000000000000" pitchFamily="2" charset="-78"/>
            </a:endParaRPr>
          </a:p>
          <a:p>
            <a:r>
              <a:rPr lang="fa-IR" dirty="0">
                <a:cs typeface="B Koodak" panose="00000700000000000000" pitchFamily="2" charset="-78"/>
              </a:rPr>
              <a:t>فروش محصول یا خدمت</a:t>
            </a:r>
          </a:p>
          <a:p>
            <a:r>
              <a:rPr lang="fa-IR" dirty="0">
                <a:cs typeface="B Koodak" panose="00000700000000000000" pitchFamily="2" charset="-78"/>
              </a:rPr>
              <a:t>برنامه و فعالیت های اعتبارسنجی ایده یا کسب و کار</a:t>
            </a:r>
          </a:p>
          <a:p>
            <a:endParaRPr lang="fa-IR" dirty="0">
              <a:cs typeface="B Koodak" panose="00000700000000000000" pitchFamily="2" charset="-78"/>
            </a:endParaRPr>
          </a:p>
          <a:p>
            <a:endParaRPr lang="fa-IR" dirty="0">
              <a:cs typeface="B Koodak" panose="00000700000000000000" pitchFamily="2" charset="-78"/>
            </a:endParaRPr>
          </a:p>
          <a:p>
            <a:r>
              <a:rPr lang="fa-IR" dirty="0">
                <a:cs typeface="B Koodak" panose="00000700000000000000" pitchFamily="2" charset="-78"/>
              </a:rPr>
              <a:t>نقشه راه توسعه محصول یا استراتژی‌ها و گام‌هایی که برای دستیابی به آن برنامه ریزی کردید را با زمانبدی ارائه بدید</a:t>
            </a:r>
          </a:p>
          <a:p>
            <a:pPr marL="0" indent="0">
              <a:buNone/>
            </a:pPr>
            <a:endParaRPr lang="fa-IR" dirty="0">
              <a:cs typeface="B Koodak" panose="00000700000000000000" pitchFamily="2" charset="-78"/>
            </a:endParaRPr>
          </a:p>
          <a:p>
            <a:r>
              <a:rPr lang="fa-IR" dirty="0">
                <a:cs typeface="B Koodak" panose="00000700000000000000" pitchFamily="2" charset="-78"/>
              </a:rPr>
              <a:t>در صورت وجود در اینجا بین 2 تا 3 شاخص کلیدی عملکرد را انتخاب نمایید و با نمودار و عدد بصورت مقایسه یی به گونه یی که ذهن سرمایه گذار را درگیر کند آنها را مطرح نمایید.</a:t>
            </a:r>
          </a:p>
          <a:p>
            <a:endParaRPr lang="fa-IR" dirty="0">
              <a:cs typeface="B Koodak" panose="00000700000000000000" pitchFamily="2" charset="-78"/>
            </a:endParaRPr>
          </a:p>
        </p:txBody>
      </p:sp>
    </p:spTree>
    <p:extLst>
      <p:ext uri="{BB962C8B-B14F-4D97-AF65-F5344CB8AC3E}">
        <p14:creationId xmlns:p14="http://schemas.microsoft.com/office/powerpoint/2010/main" val="3839235422"/>
      </p:ext>
    </p:extLst>
  </p:cSld>
  <p:clrMapOvr>
    <a:masterClrMapping/>
  </p:clrMapOvr>
</p:sld>
</file>

<file path=ppt/theme/theme1.xml><?xml version="1.0" encoding="utf-8"?>
<a:theme xmlns:a="http://schemas.openxmlformats.org/drawingml/2006/main" name="Crop">
  <a:themeElements>
    <a:clrScheme name="Custom 2">
      <a:dk1>
        <a:srgbClr val="000000"/>
      </a:dk1>
      <a:lt1>
        <a:sysClr val="window" lastClr="FFFFFF"/>
      </a:lt1>
      <a:dk2>
        <a:srgbClr val="73BFD2"/>
      </a:dk2>
      <a:lt2>
        <a:srgbClr val="EEECE1"/>
      </a:lt2>
      <a:accent1>
        <a:srgbClr val="73BFD2"/>
      </a:accent1>
      <a:accent2>
        <a:srgbClr val="C0504D"/>
      </a:accent2>
      <a:accent3>
        <a:srgbClr val="9BBB59"/>
      </a:accent3>
      <a:accent4>
        <a:srgbClr val="8064A2"/>
      </a:accent4>
      <a:accent5>
        <a:srgbClr val="246374"/>
      </a:accent5>
      <a:accent6>
        <a:srgbClr val="F79646"/>
      </a:accent6>
      <a:hlink>
        <a:srgbClr val="0000FF"/>
      </a:hlink>
      <a:folHlink>
        <a:srgbClr val="80008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205</TotalTime>
  <Words>1349</Words>
  <Application>Microsoft Office PowerPoint</Application>
  <PresentationFormat>Widescreen</PresentationFormat>
  <Paragraphs>106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Franklin Gothic Book</vt:lpstr>
      <vt:lpstr>Helvetica</vt:lpstr>
      <vt:lpstr>Shabnam</vt:lpstr>
      <vt:lpstr>Shabnam FD</vt:lpstr>
      <vt:lpstr>Wingdings</vt:lpstr>
      <vt:lpstr>Crop</vt:lpstr>
      <vt:lpstr>PowerPoint Presentation</vt:lpstr>
      <vt:lpstr>فرمت استاندارد ارائه اولیه  Pitch-Deck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kaka</dc:creator>
  <cp:lastModifiedBy>Lion</cp:lastModifiedBy>
  <cp:revision>13</cp:revision>
  <dcterms:created xsi:type="dcterms:W3CDTF">2019-05-27T13:25:45Z</dcterms:created>
  <dcterms:modified xsi:type="dcterms:W3CDTF">2021-12-22T07:27:15Z</dcterms:modified>
</cp:coreProperties>
</file>